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6C4C-C6E3-4D9F-B581-41ED25BF23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BA574-2175-4BE5-AAE3-16F28F05C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875D-55FA-41EA-A575-6F6019CA23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87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875D-55FA-41EA-A575-6F6019CA23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9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60"/>
                </a:moveTo>
                <a:lnTo>
                  <a:pt x="12192000" y="59436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40407"/>
            <a:ext cx="12192000" cy="5117591"/>
          </a:xfrm>
          <a:custGeom>
            <a:avLst/>
            <a:gdLst/>
            <a:ahLst/>
            <a:cxnLst/>
            <a:rect l="l" t="t" r="r" b="b"/>
            <a:pathLst>
              <a:path w="12192000" h="5117591">
                <a:moveTo>
                  <a:pt x="0" y="5117591"/>
                </a:moveTo>
                <a:lnTo>
                  <a:pt x="12192000" y="5117591"/>
                </a:lnTo>
                <a:lnTo>
                  <a:pt x="12192000" y="0"/>
                </a:lnTo>
                <a:lnTo>
                  <a:pt x="0" y="0"/>
                </a:lnTo>
                <a:lnTo>
                  <a:pt x="0" y="5117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8096" y="2694432"/>
            <a:ext cx="3745992" cy="249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94359"/>
            <a:ext cx="12192000" cy="1146048"/>
          </a:xfrm>
          <a:custGeom>
            <a:avLst/>
            <a:gdLst/>
            <a:ahLst/>
            <a:cxnLst/>
            <a:rect l="l" t="t" r="r" b="b"/>
            <a:pathLst>
              <a:path w="12192000" h="1146048">
                <a:moveTo>
                  <a:pt x="0" y="1146048"/>
                </a:moveTo>
                <a:lnTo>
                  <a:pt x="12192000" y="1146048"/>
                </a:lnTo>
                <a:lnTo>
                  <a:pt x="12192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238488" y="0"/>
            <a:ext cx="2679191" cy="183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4255" y="2048255"/>
            <a:ext cx="1423416" cy="1048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572254"/>
            <a:ext cx="12173711" cy="3285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3DB4-E94C-45C5-A39A-CD298B3EAFFB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1CC1-7DA9-4E3B-ADC1-B450A7DF0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1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383" y="822578"/>
            <a:ext cx="11343233" cy="6821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18" Type="http://schemas.openxmlformats.org/officeDocument/2006/relationships/image" Target="../media/image4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g"/><Relationship Id="rId2" Type="http://schemas.openxmlformats.org/officeDocument/2006/relationships/image" Target="../media/image29.png"/><Relationship Id="rId16" Type="http://schemas.openxmlformats.org/officeDocument/2006/relationships/image" Target="../media/image43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g"/><Relationship Id="rId10" Type="http://schemas.openxmlformats.org/officeDocument/2006/relationships/image" Target="../media/image37.png"/><Relationship Id="rId19" Type="http://schemas.openxmlformats.org/officeDocument/2006/relationships/image" Target="../media/image46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" y="0"/>
            <a:ext cx="12123682" cy="53514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166" y="3847855"/>
            <a:ext cx="10637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面向裸眼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立体显示应用的视点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重建技术研究及产业化</a:t>
            </a:r>
          </a:p>
        </p:txBody>
      </p:sp>
      <p:sp>
        <p:nvSpPr>
          <p:cNvPr id="8" name="矩形 7"/>
          <p:cNvSpPr/>
          <p:nvPr/>
        </p:nvSpPr>
        <p:spPr>
          <a:xfrm>
            <a:off x="1458565" y="5644505"/>
            <a:ext cx="8952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 Business of Viewpoint AI Reconstruction Technology for Naked-eye 3D Stereoscopic Display Applications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62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501640"/>
          </a:xfrm>
          <a:custGeom>
            <a:avLst/>
            <a:gdLst/>
            <a:ahLst/>
            <a:cxnLst/>
            <a:rect l="l" t="t" r="r" b="b"/>
            <a:pathLst>
              <a:path w="12192000" h="5501640">
                <a:moveTo>
                  <a:pt x="0" y="5501640"/>
                </a:moveTo>
                <a:lnTo>
                  <a:pt x="12192000" y="5501640"/>
                </a:lnTo>
                <a:lnTo>
                  <a:pt x="12192000" y="0"/>
                </a:lnTo>
                <a:lnTo>
                  <a:pt x="0" y="0"/>
                </a:lnTo>
                <a:lnTo>
                  <a:pt x="0" y="5501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25184"/>
            <a:ext cx="12192000" cy="432815"/>
          </a:xfrm>
          <a:custGeom>
            <a:avLst/>
            <a:gdLst/>
            <a:ahLst/>
            <a:cxnLst/>
            <a:rect l="l" t="t" r="r" b="b"/>
            <a:pathLst>
              <a:path w="12192000" h="432815">
                <a:moveTo>
                  <a:pt x="0" y="432815"/>
                </a:moveTo>
                <a:lnTo>
                  <a:pt x="12192000" y="432815"/>
                </a:lnTo>
                <a:lnTo>
                  <a:pt x="121920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01640"/>
            <a:ext cx="12192000" cy="923544"/>
          </a:xfrm>
          <a:custGeom>
            <a:avLst/>
            <a:gdLst/>
            <a:ahLst/>
            <a:cxnLst/>
            <a:rect l="l" t="t" r="r" b="b"/>
            <a:pathLst>
              <a:path w="12192000" h="923544">
                <a:moveTo>
                  <a:pt x="0" y="923544"/>
                </a:moveTo>
                <a:lnTo>
                  <a:pt x="12192000" y="923544"/>
                </a:lnTo>
                <a:lnTo>
                  <a:pt x="12192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0245" y="5523890"/>
            <a:ext cx="1141603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spc="-35" dirty="0">
                <a:solidFill>
                  <a:srgbClr val="FFFFFF"/>
                </a:solidFill>
                <a:latin typeface="Microsoft YaHei UI"/>
                <a:cs typeface="Microsoft YaHei UI"/>
              </a:rPr>
              <a:t>5-</a:t>
            </a:r>
            <a:r>
              <a:rPr sz="54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6G</a:t>
            </a:r>
            <a:r>
              <a:rPr sz="5400" b="1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+</a:t>
            </a:r>
            <a:r>
              <a:rPr sz="54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视频应用场景需要大</a:t>
            </a:r>
            <a:r>
              <a:rPr sz="5400" b="1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量</a:t>
            </a:r>
            <a:r>
              <a:rPr sz="5400" b="1" spc="-3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5400" b="1" spc="-50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54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内容</a:t>
            </a:r>
            <a:endParaRPr sz="5400">
              <a:latin typeface="Microsoft YaHei UI"/>
              <a:cs typeface="Microsoft YaHei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0" y="3742944"/>
            <a:ext cx="3301746" cy="1869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1" y="4105655"/>
            <a:ext cx="2404872" cy="1228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1" y="1514855"/>
            <a:ext cx="2407920" cy="2532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2407" y="1514855"/>
            <a:ext cx="2862072" cy="2532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2407" y="3703320"/>
            <a:ext cx="2862072" cy="1630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4584" y="1545336"/>
            <a:ext cx="3709416" cy="2084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848" y="423672"/>
            <a:ext cx="4504944" cy="253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0535" y="661416"/>
            <a:ext cx="7141463" cy="577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3016" y="2971800"/>
            <a:ext cx="570738" cy="744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4976" y="2947416"/>
            <a:ext cx="954786" cy="793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6560" y="2947416"/>
            <a:ext cx="1899665" cy="793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9357" y="3050540"/>
            <a:ext cx="2391410" cy="426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tabLst>
                <a:tab pos="469900" algn="l"/>
              </a:tabLst>
            </a:pPr>
            <a:r>
              <a:rPr sz="2800" dirty="0">
                <a:solidFill>
                  <a:srgbClr val="00AFEF"/>
                </a:solidFill>
                <a:latin typeface="Arial"/>
                <a:cs typeface="Arial"/>
              </a:rPr>
              <a:t>•	</a:t>
            </a:r>
            <a:r>
              <a:rPr sz="2800" spc="10" dirty="0">
                <a:solidFill>
                  <a:srgbClr val="00AFEF"/>
                </a:solidFill>
                <a:latin typeface="Microsoft YaHei UI"/>
                <a:cs typeface="Microsoft YaHei UI"/>
              </a:rPr>
              <a:t>3</a:t>
            </a:r>
            <a:r>
              <a:rPr sz="2800" spc="-5" dirty="0">
                <a:solidFill>
                  <a:srgbClr val="00AFEF"/>
                </a:solidFill>
                <a:latin typeface="Microsoft YaHei UI"/>
                <a:cs typeface="Microsoft YaHei UI"/>
              </a:rPr>
              <a:t>D</a:t>
            </a:r>
            <a:r>
              <a:rPr sz="2800" spc="0" dirty="0">
                <a:solidFill>
                  <a:srgbClr val="00AFEF"/>
                </a:solidFill>
                <a:latin typeface="Microsoft YaHei UI"/>
                <a:cs typeface="Microsoft YaHei UI"/>
              </a:rPr>
              <a:t>动画电影</a:t>
            </a:r>
            <a:endParaRPr sz="2800">
              <a:latin typeface="Microsoft YaHei UI"/>
              <a:cs typeface="Microsoft YaHei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3016" y="3398520"/>
            <a:ext cx="570738" cy="744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4976" y="3374135"/>
            <a:ext cx="4039362" cy="793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3016" y="3825240"/>
            <a:ext cx="570738" cy="744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4976" y="3800855"/>
            <a:ext cx="954786" cy="793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6560" y="3800855"/>
            <a:ext cx="2969514" cy="7932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2871" y="3800855"/>
            <a:ext cx="951738" cy="793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1408" y="3800855"/>
            <a:ext cx="1896617" cy="793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1639" y="4029455"/>
            <a:ext cx="3009138" cy="20032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0440" y="4029455"/>
            <a:ext cx="2466593" cy="20032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6696" y="4029455"/>
            <a:ext cx="6666738" cy="20032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29357" y="3477259"/>
            <a:ext cx="8645525" cy="1917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800" dirty="0">
                <a:solidFill>
                  <a:srgbClr val="00AFEF"/>
                </a:solidFill>
                <a:latin typeface="Arial"/>
                <a:cs typeface="Arial"/>
              </a:rPr>
              <a:t>•	</a:t>
            </a:r>
            <a:r>
              <a:rPr sz="2800" spc="-5" dirty="0">
                <a:solidFill>
                  <a:srgbClr val="00AFEF"/>
                </a:solidFill>
                <a:latin typeface="Microsoft YaHei UI"/>
                <a:cs typeface="Microsoft YaHei UI"/>
              </a:rPr>
              <a:t>数字双机拍摄立体电影</a:t>
            </a:r>
            <a:endParaRPr sz="28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800" dirty="0">
                <a:solidFill>
                  <a:srgbClr val="00AFEF"/>
                </a:solidFill>
                <a:latin typeface="Arial"/>
                <a:cs typeface="Arial"/>
              </a:rPr>
              <a:t>•	</a:t>
            </a:r>
            <a:r>
              <a:rPr sz="2800" spc="10" dirty="0">
                <a:solidFill>
                  <a:srgbClr val="00AFEF"/>
                </a:solidFill>
                <a:latin typeface="Microsoft YaHei UI"/>
                <a:cs typeface="Microsoft YaHei UI"/>
              </a:rPr>
              <a:t>2</a:t>
            </a:r>
            <a:r>
              <a:rPr sz="2800" spc="-5" dirty="0">
                <a:solidFill>
                  <a:srgbClr val="00AFEF"/>
                </a:solidFill>
                <a:latin typeface="Microsoft YaHei UI"/>
                <a:cs typeface="Microsoft YaHei UI"/>
              </a:rPr>
              <a:t>D</a:t>
            </a:r>
            <a:r>
              <a:rPr sz="2800" spc="0" dirty="0">
                <a:solidFill>
                  <a:srgbClr val="00AFEF"/>
                </a:solidFill>
                <a:latin typeface="Microsoft YaHei UI"/>
                <a:cs typeface="Microsoft YaHei UI"/>
              </a:rPr>
              <a:t>格式影片转换</a:t>
            </a:r>
            <a:r>
              <a:rPr sz="2800" spc="5" dirty="0">
                <a:solidFill>
                  <a:srgbClr val="00AFEF"/>
                </a:solidFill>
                <a:latin typeface="Microsoft YaHei UI"/>
                <a:cs typeface="Microsoft YaHei UI"/>
              </a:rPr>
              <a:t>为</a:t>
            </a:r>
            <a:r>
              <a:rPr sz="2800" spc="-15" dirty="0">
                <a:solidFill>
                  <a:srgbClr val="00AFEF"/>
                </a:solidFill>
                <a:latin typeface="Microsoft YaHei UI"/>
                <a:cs typeface="Microsoft YaHei UI"/>
              </a:rPr>
              <a:t>3</a:t>
            </a:r>
            <a:r>
              <a:rPr sz="2800" spc="-5" dirty="0">
                <a:solidFill>
                  <a:srgbClr val="00AFEF"/>
                </a:solidFill>
                <a:latin typeface="Microsoft YaHei UI"/>
                <a:cs typeface="Microsoft YaHei UI"/>
              </a:rPr>
              <a:t>D</a:t>
            </a:r>
            <a:r>
              <a:rPr sz="2800" spc="0" dirty="0">
                <a:solidFill>
                  <a:srgbClr val="00AFEF"/>
                </a:solidFill>
                <a:latin typeface="Microsoft YaHei UI"/>
                <a:cs typeface="Microsoft YaHei UI"/>
              </a:rPr>
              <a:t>格式</a:t>
            </a:r>
            <a:r>
              <a:rPr sz="2800" spc="-30" dirty="0">
                <a:solidFill>
                  <a:srgbClr val="00AFEF"/>
                </a:solidFill>
                <a:latin typeface="Microsoft YaHei UI"/>
                <a:cs typeface="Microsoft YaHei UI"/>
              </a:rPr>
              <a:t>影</a:t>
            </a:r>
            <a:r>
              <a:rPr sz="2800" spc="0" dirty="0">
                <a:solidFill>
                  <a:srgbClr val="00AFEF"/>
                </a:solidFill>
                <a:latin typeface="Microsoft YaHei UI"/>
                <a:cs typeface="Microsoft YaHei UI"/>
              </a:rPr>
              <a:t>片</a:t>
            </a:r>
            <a:endParaRPr sz="2800">
              <a:latin typeface="Microsoft YaHei UI"/>
              <a:cs typeface="Microsoft YaHei UI"/>
            </a:endParaRPr>
          </a:p>
          <a:p>
            <a:pPr marL="28575">
              <a:lnSpc>
                <a:spcPts val="8285"/>
              </a:lnSpc>
            </a:pPr>
            <a:r>
              <a:rPr sz="7200" b="1" dirty="0">
                <a:solidFill>
                  <a:srgbClr val="FFFFFF"/>
                </a:solidFill>
                <a:latin typeface="Microsoft YaHei UI"/>
                <a:cs typeface="Microsoft YaHei UI"/>
              </a:rPr>
              <a:t>现有</a:t>
            </a:r>
            <a:r>
              <a:rPr sz="7200" b="1" spc="-5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7200" b="1" spc="-70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72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立体内容来源</a:t>
            </a:r>
            <a:endParaRPr sz="72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825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80559"/>
            <a:ext cx="5858256" cy="2377438"/>
          </a:xfrm>
          <a:custGeom>
            <a:avLst/>
            <a:gdLst/>
            <a:ahLst/>
            <a:cxnLst/>
            <a:rect l="l" t="t" r="r" b="b"/>
            <a:pathLst>
              <a:path w="5858256" h="2377438">
                <a:moveTo>
                  <a:pt x="5858256" y="2377438"/>
                </a:moveTo>
                <a:lnTo>
                  <a:pt x="5858256" y="0"/>
                </a:lnTo>
                <a:lnTo>
                  <a:pt x="0" y="0"/>
                </a:lnTo>
                <a:lnTo>
                  <a:pt x="0" y="2377438"/>
                </a:lnTo>
                <a:lnTo>
                  <a:pt x="5858256" y="237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812" y="4502688"/>
            <a:ext cx="5604510" cy="224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99"/>
              </a:lnSpc>
            </a:pPr>
            <a:r>
              <a:rPr sz="4400" b="1" spc="-45" dirty="0">
                <a:solidFill>
                  <a:srgbClr val="FFFFFF"/>
                </a:solidFill>
                <a:latin typeface="Microsoft YaHei UI"/>
                <a:cs typeface="Microsoft YaHei UI"/>
              </a:rPr>
              <a:t>海量</a:t>
            </a:r>
            <a:r>
              <a:rPr sz="4400" b="1" spc="-50" dirty="0">
                <a:solidFill>
                  <a:srgbClr val="FFFFFF"/>
                </a:solidFill>
                <a:latin typeface="Microsoft YaHei UI"/>
                <a:cs typeface="Microsoft YaHei UI"/>
              </a:rPr>
              <a:t>的</a:t>
            </a:r>
            <a:r>
              <a:rPr sz="4800" b="1" spc="-45" dirty="0">
                <a:solidFill>
                  <a:srgbClr val="FFC000"/>
                </a:solidFill>
                <a:latin typeface="Microsoft YaHei UI"/>
                <a:cs typeface="Microsoft YaHei UI"/>
              </a:rPr>
              <a:t>2</a:t>
            </a:r>
            <a:r>
              <a:rPr sz="4800" b="1" spc="-50" dirty="0">
                <a:solidFill>
                  <a:srgbClr val="FFC000"/>
                </a:solidFill>
                <a:latin typeface="Microsoft YaHei UI"/>
                <a:cs typeface="Microsoft YaHei UI"/>
              </a:rPr>
              <a:t>D</a:t>
            </a:r>
            <a:r>
              <a:rPr sz="48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电</a:t>
            </a:r>
            <a:r>
              <a:rPr sz="4800" b="1" spc="-5" dirty="0">
                <a:solidFill>
                  <a:srgbClr val="FFC000"/>
                </a:solidFill>
                <a:latin typeface="Microsoft YaHei UI"/>
                <a:cs typeface="Microsoft YaHei UI"/>
              </a:rPr>
              <a:t>影</a:t>
            </a:r>
            <a:r>
              <a:rPr sz="4800" b="1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和</a:t>
            </a:r>
            <a:r>
              <a:rPr sz="4800" b="1" spc="-5" dirty="0">
                <a:solidFill>
                  <a:srgbClr val="FFC000"/>
                </a:solidFill>
                <a:latin typeface="Microsoft YaHei UI"/>
                <a:cs typeface="Microsoft YaHei UI"/>
              </a:rPr>
              <a:t>高清 </a:t>
            </a:r>
            <a:r>
              <a:rPr sz="48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视</a:t>
            </a:r>
            <a:r>
              <a:rPr sz="4800" b="1" spc="-5" dirty="0">
                <a:solidFill>
                  <a:srgbClr val="FFC000"/>
                </a:solidFill>
                <a:latin typeface="Microsoft YaHei UI"/>
                <a:cs typeface="Microsoft YaHei UI"/>
              </a:rPr>
              <a:t>频</a:t>
            </a:r>
            <a:r>
              <a:rPr sz="4400" b="1" spc="-45" dirty="0">
                <a:solidFill>
                  <a:srgbClr val="FFFFFF"/>
                </a:solidFill>
                <a:latin typeface="Microsoft YaHei UI"/>
                <a:cs typeface="Microsoft YaHei UI"/>
              </a:rPr>
              <a:t>存量资</a:t>
            </a:r>
            <a:r>
              <a:rPr sz="4400" b="1" spc="-50" dirty="0">
                <a:solidFill>
                  <a:srgbClr val="FFFFFF"/>
                </a:solidFill>
                <a:latin typeface="Microsoft YaHei UI"/>
                <a:cs typeface="Microsoft YaHei UI"/>
              </a:rPr>
              <a:t>源</a:t>
            </a:r>
            <a:r>
              <a:rPr sz="5400" b="1" spc="0" dirty="0">
                <a:solidFill>
                  <a:srgbClr val="FF0000"/>
                </a:solidFill>
                <a:latin typeface="Microsoft YaHei UI"/>
                <a:cs typeface="Microsoft YaHei UI"/>
              </a:rPr>
              <a:t>亟</a:t>
            </a:r>
            <a:r>
              <a:rPr sz="5400" b="1" spc="-5" dirty="0">
                <a:solidFill>
                  <a:srgbClr val="FF0000"/>
                </a:solidFill>
                <a:latin typeface="Microsoft YaHei UI"/>
                <a:cs typeface="Microsoft YaHei UI"/>
              </a:rPr>
              <a:t>待</a:t>
            </a:r>
            <a:r>
              <a:rPr sz="4400" b="1" spc="-45" dirty="0">
                <a:solidFill>
                  <a:srgbClr val="FFFFFF"/>
                </a:solidFill>
                <a:latin typeface="Microsoft YaHei UI"/>
                <a:cs typeface="Microsoft YaHei UI"/>
              </a:rPr>
              <a:t>大</a:t>
            </a:r>
            <a:r>
              <a:rPr sz="4400" b="1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4400" b="1" spc="-50" dirty="0">
                <a:solidFill>
                  <a:srgbClr val="FFFFFF"/>
                </a:solidFill>
                <a:latin typeface="Microsoft YaHei UI"/>
                <a:cs typeface="Microsoft YaHei UI"/>
              </a:rPr>
              <a:t>规模工业化自动转换</a:t>
            </a:r>
            <a:endParaRPr sz="4400" dirty="0">
              <a:latin typeface="Microsoft YaHei UI"/>
              <a:cs typeface="Microsoft YaHei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8255" y="0"/>
            <a:ext cx="6333744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8255" y="4480559"/>
            <a:ext cx="6333744" cy="2377438"/>
          </a:xfrm>
          <a:custGeom>
            <a:avLst/>
            <a:gdLst/>
            <a:ahLst/>
            <a:cxnLst/>
            <a:rect l="l" t="t" r="r" b="b"/>
            <a:pathLst>
              <a:path w="6333744" h="2377438">
                <a:moveTo>
                  <a:pt x="6333744" y="2377438"/>
                </a:moveTo>
                <a:lnTo>
                  <a:pt x="6333744" y="0"/>
                </a:lnTo>
                <a:lnTo>
                  <a:pt x="0" y="0"/>
                </a:lnTo>
                <a:lnTo>
                  <a:pt x="0" y="2377438"/>
                </a:lnTo>
                <a:lnTo>
                  <a:pt x="6333744" y="237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32016" y="4595114"/>
            <a:ext cx="5589905" cy="10045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909"/>
              </a:lnSpc>
            </a:pPr>
            <a:r>
              <a:rPr sz="4800" b="1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大量闲置</a:t>
            </a:r>
            <a:r>
              <a:rPr sz="48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的</a:t>
            </a:r>
            <a:r>
              <a:rPr sz="6600" b="1" spc="0" dirty="0">
                <a:solidFill>
                  <a:srgbClr val="00AFEF"/>
                </a:solidFill>
                <a:latin typeface="Microsoft YaHei UI"/>
                <a:cs typeface="Microsoft YaHei UI"/>
              </a:rPr>
              <a:t>云计算</a:t>
            </a:r>
            <a:endParaRPr sz="6600">
              <a:latin typeface="Microsoft YaHei UI"/>
              <a:cs typeface="Microsoft YaHei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7441" y="5802477"/>
            <a:ext cx="4140835" cy="10045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909"/>
              </a:lnSpc>
            </a:pPr>
            <a:r>
              <a:rPr sz="6600" b="1" spc="-5" dirty="0">
                <a:solidFill>
                  <a:srgbClr val="00AFEF"/>
                </a:solidFill>
                <a:latin typeface="Microsoft YaHei UI"/>
                <a:cs typeface="Microsoft YaHei UI"/>
              </a:rPr>
              <a:t>资源</a:t>
            </a:r>
            <a:r>
              <a:rPr sz="4800" b="1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可被利用</a:t>
            </a:r>
            <a:endParaRPr sz="48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8693" t="7844" b="11423"/>
          <a:stretch/>
        </p:blipFill>
        <p:spPr>
          <a:xfrm>
            <a:off x="9143" y="-14514"/>
            <a:ext cx="12182857" cy="68725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649694"/>
            <a:ext cx="12192000" cy="178510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利用自主研发的人工智能</a:t>
            </a:r>
            <a:r>
              <a:rPr lang="en-US" altLang="zh-CN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开发实现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立体高质量工业化智能转换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48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632" y="3256915"/>
            <a:ext cx="104838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Microsoft YaHei UI"/>
                <a:cs typeface="Microsoft YaHei UI"/>
              </a:rPr>
              <a:t>输入视频源</a:t>
            </a:r>
            <a:endParaRPr sz="1600">
              <a:latin typeface="Microsoft YaHei UI"/>
              <a:cs typeface="Microsoft YaHei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0783" y="3742944"/>
            <a:ext cx="1125474" cy="579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2788" y="3781044"/>
            <a:ext cx="1005839" cy="451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2788" y="3781044"/>
            <a:ext cx="1005839" cy="451104"/>
          </a:xfrm>
          <a:custGeom>
            <a:avLst/>
            <a:gdLst/>
            <a:ahLst/>
            <a:cxnLst/>
            <a:rect l="l" t="t" r="r" b="b"/>
            <a:pathLst>
              <a:path w="1005839" h="451103">
                <a:moveTo>
                  <a:pt x="0" y="92582"/>
                </a:moveTo>
                <a:lnTo>
                  <a:pt x="780288" y="92582"/>
                </a:lnTo>
                <a:lnTo>
                  <a:pt x="780288" y="0"/>
                </a:lnTo>
                <a:lnTo>
                  <a:pt x="1005839" y="225551"/>
                </a:lnTo>
                <a:lnTo>
                  <a:pt x="780288" y="451103"/>
                </a:lnTo>
                <a:lnTo>
                  <a:pt x="780288" y="358520"/>
                </a:lnTo>
                <a:lnTo>
                  <a:pt x="0" y="358520"/>
                </a:lnTo>
                <a:lnTo>
                  <a:pt x="0" y="9258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0" y="3880091"/>
            <a:ext cx="476262" cy="320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2535" y="3880091"/>
            <a:ext cx="256806" cy="320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3495" y="3880091"/>
            <a:ext cx="616457" cy="320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00860" y="3924554"/>
            <a:ext cx="78740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解码</a:t>
            </a:r>
            <a:r>
              <a:rPr sz="1100" spc="5" dirty="0">
                <a:solidFill>
                  <a:srgbClr val="FFFFFF"/>
                </a:solidFill>
                <a:latin typeface="Microsoft YaHei UI"/>
                <a:cs typeface="Microsoft YaHei UI"/>
              </a:rPr>
              <a:t>/</a:t>
            </a:r>
            <a:r>
              <a:rPr sz="11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预处理</a:t>
            </a:r>
            <a:endParaRPr sz="1100">
              <a:latin typeface="Microsoft YaHei UI"/>
              <a:cs typeface="Microsoft YaHei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4663440"/>
            <a:ext cx="2060829" cy="1054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3424" y="5735218"/>
            <a:ext cx="63817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Microsoft YaHei UI"/>
                <a:cs typeface="Microsoft YaHei UI"/>
              </a:rPr>
              <a:t>直播源</a:t>
            </a:r>
            <a:endParaRPr sz="1600">
              <a:latin typeface="Microsoft YaHei UI"/>
              <a:cs typeface="Microsoft YaHei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4848" y="2246376"/>
            <a:ext cx="1767839" cy="3276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90742" y="5823610"/>
            <a:ext cx="206756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Microsoft YaHei UI"/>
                <a:cs typeface="Microsoft YaHei UI"/>
              </a:rPr>
              <a:t>人工智能深层神经网络</a:t>
            </a:r>
            <a:endParaRPr sz="1600">
              <a:latin typeface="Microsoft YaHei UI"/>
              <a:cs typeface="Microsoft YaHei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1034" y="3232277"/>
            <a:ext cx="421640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Book Antiqua"/>
                <a:cs typeface="Book Antiqua"/>
              </a:rPr>
              <a:t>i</a:t>
            </a:r>
            <a:r>
              <a:rPr sz="1050" spc="-20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Book Antiqua"/>
                <a:cs typeface="Book Antiqua"/>
              </a:rPr>
              <a:t>-</a:t>
            </a:r>
            <a:r>
              <a:rPr sz="1050" spc="5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Book Antiqua"/>
                <a:cs typeface="Book Antiqua"/>
              </a:rPr>
              <a:t>∆</a:t>
            </a:r>
            <a:r>
              <a:rPr sz="1050" spc="-25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Microsoft YaHei UI"/>
                <a:cs typeface="Microsoft YaHei UI"/>
              </a:rPr>
              <a:t>帧</a:t>
            </a:r>
            <a:endParaRPr sz="1050">
              <a:latin typeface="Microsoft YaHei UI"/>
              <a:cs typeface="Microsoft YaHei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7553" y="5353684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Book Antiqua"/>
                <a:cs typeface="Book Antiqua"/>
              </a:rPr>
              <a:t>i</a:t>
            </a:r>
            <a:r>
              <a:rPr sz="1050" spc="-20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Microsoft YaHei UI"/>
                <a:cs typeface="Microsoft YaHei UI"/>
              </a:rPr>
              <a:t>帧</a:t>
            </a:r>
            <a:endParaRPr sz="1050">
              <a:latin typeface="Microsoft YaHei UI"/>
              <a:cs typeface="Microsoft YaHei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6753" y="4291076"/>
            <a:ext cx="336550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Book Antiqua"/>
                <a:cs typeface="Book Antiqua"/>
              </a:rPr>
              <a:t>…….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94621" y="5798007"/>
            <a:ext cx="2125980" cy="501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C000"/>
                </a:solidFill>
                <a:latin typeface="Microsoft YaHei UI"/>
                <a:cs typeface="Microsoft YaHei UI"/>
              </a:rPr>
              <a:t>S</a:t>
            </a:r>
            <a:r>
              <a:rPr sz="16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i</a:t>
            </a:r>
            <a:r>
              <a:rPr sz="1600" b="1" spc="10" dirty="0">
                <a:solidFill>
                  <a:srgbClr val="FFC000"/>
                </a:solidFill>
                <a:latin typeface="Microsoft YaHei UI"/>
                <a:cs typeface="Microsoft YaHei UI"/>
              </a:rPr>
              <a:t>d</a:t>
            </a:r>
            <a:r>
              <a:rPr sz="16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e</a:t>
            </a:r>
            <a:r>
              <a:rPr sz="1600" b="1" spc="-25" dirty="0">
                <a:solidFill>
                  <a:srgbClr val="FFC000"/>
                </a:solidFill>
                <a:latin typeface="Microsoft YaHei UI"/>
                <a:cs typeface="Microsoft YaHei UI"/>
              </a:rPr>
              <a:t> </a:t>
            </a:r>
            <a:r>
              <a:rPr sz="1600" b="1" spc="5" dirty="0">
                <a:solidFill>
                  <a:srgbClr val="FFC000"/>
                </a:solidFill>
                <a:latin typeface="Microsoft YaHei UI"/>
                <a:cs typeface="Microsoft YaHei UI"/>
              </a:rPr>
              <a:t>b</a:t>
            </a:r>
            <a:r>
              <a:rPr sz="16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y</a:t>
            </a:r>
            <a:r>
              <a:rPr sz="1600" b="1" spc="-15" dirty="0">
                <a:solidFill>
                  <a:srgbClr val="FFC000"/>
                </a:solidFill>
                <a:latin typeface="Microsoft YaHei UI"/>
                <a:cs typeface="Microsoft YaHei UI"/>
              </a:rPr>
              <a:t> </a:t>
            </a:r>
            <a:r>
              <a:rPr sz="16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si</a:t>
            </a:r>
            <a:r>
              <a:rPr sz="1600" b="1" spc="5" dirty="0">
                <a:solidFill>
                  <a:srgbClr val="FFC000"/>
                </a:solidFill>
                <a:latin typeface="Microsoft YaHei UI"/>
                <a:cs typeface="Microsoft YaHei UI"/>
              </a:rPr>
              <a:t>d</a:t>
            </a:r>
            <a:r>
              <a:rPr sz="16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e</a:t>
            </a:r>
            <a:r>
              <a:rPr sz="1600" b="1" spc="-40" dirty="0">
                <a:solidFill>
                  <a:srgbClr val="FFC000"/>
                </a:solidFill>
                <a:latin typeface="Microsoft YaHei UI"/>
                <a:cs typeface="Microsoft YaHei UI"/>
              </a:rPr>
              <a:t> </a:t>
            </a:r>
            <a:r>
              <a:rPr sz="1600" b="1" spc="-5" dirty="0">
                <a:solidFill>
                  <a:srgbClr val="FFC000"/>
                </a:solidFill>
                <a:latin typeface="Microsoft YaHei UI"/>
                <a:cs typeface="Microsoft YaHei UI"/>
              </a:rPr>
              <a:t>图像序列</a:t>
            </a:r>
            <a:endParaRPr sz="1600">
              <a:latin typeface="Microsoft YaHei UI"/>
              <a:cs typeface="Microsoft YaHei UI"/>
            </a:endParaRPr>
          </a:p>
          <a:p>
            <a:pPr marR="3175" algn="ctr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Microsoft YaHei UI"/>
                <a:cs typeface="Microsoft YaHei UI"/>
              </a:rPr>
              <a:t>立体视频</a:t>
            </a:r>
            <a:endParaRPr sz="1600">
              <a:latin typeface="Microsoft YaHei UI"/>
              <a:cs typeface="Microsoft YaHei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70935" y="5823610"/>
            <a:ext cx="134874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Microsoft YaHei UI"/>
                <a:cs typeface="Microsoft YaHei UI"/>
              </a:rPr>
              <a:t>图像序列</a:t>
            </a:r>
            <a:r>
              <a:rPr sz="1600" b="1" spc="5" dirty="0">
                <a:solidFill>
                  <a:srgbClr val="FFC000"/>
                </a:solidFill>
                <a:latin typeface="Microsoft YaHei UI"/>
                <a:cs typeface="Microsoft YaHei UI"/>
              </a:rPr>
              <a:t>/</a:t>
            </a:r>
            <a:r>
              <a:rPr sz="1600" b="1" spc="0" dirty="0">
                <a:solidFill>
                  <a:srgbClr val="FFC000"/>
                </a:solidFill>
                <a:latin typeface="Microsoft YaHei UI"/>
                <a:cs typeface="Microsoft YaHei UI"/>
              </a:rPr>
              <a:t>视频</a:t>
            </a:r>
            <a:endParaRPr sz="1600">
              <a:latin typeface="Microsoft YaHei UI"/>
              <a:cs typeface="Microsoft YaHei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04232" y="3791724"/>
            <a:ext cx="646938" cy="5067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6235" y="3829811"/>
            <a:ext cx="527303" cy="377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6235" y="3829811"/>
            <a:ext cx="527303" cy="377951"/>
          </a:xfrm>
          <a:custGeom>
            <a:avLst/>
            <a:gdLst/>
            <a:ahLst/>
            <a:cxnLst/>
            <a:rect l="l" t="t" r="r" b="b"/>
            <a:pathLst>
              <a:path w="527303" h="377951">
                <a:moveTo>
                  <a:pt x="0" y="94487"/>
                </a:moveTo>
                <a:lnTo>
                  <a:pt x="338327" y="94487"/>
                </a:lnTo>
                <a:lnTo>
                  <a:pt x="338327" y="0"/>
                </a:lnTo>
                <a:lnTo>
                  <a:pt x="527303" y="188975"/>
                </a:lnTo>
                <a:lnTo>
                  <a:pt x="338327" y="377951"/>
                </a:lnTo>
                <a:lnTo>
                  <a:pt x="338327" y="283463"/>
                </a:lnTo>
                <a:lnTo>
                  <a:pt x="0" y="283463"/>
                </a:lnTo>
                <a:lnTo>
                  <a:pt x="0" y="9448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33943" y="3755148"/>
            <a:ext cx="649985" cy="5067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65947" y="3793235"/>
            <a:ext cx="530351" cy="377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5947" y="3793235"/>
            <a:ext cx="530351" cy="377951"/>
          </a:xfrm>
          <a:custGeom>
            <a:avLst/>
            <a:gdLst/>
            <a:ahLst/>
            <a:cxnLst/>
            <a:rect l="l" t="t" r="r" b="b"/>
            <a:pathLst>
              <a:path w="530351" h="377951">
                <a:moveTo>
                  <a:pt x="0" y="94487"/>
                </a:moveTo>
                <a:lnTo>
                  <a:pt x="341375" y="94487"/>
                </a:lnTo>
                <a:lnTo>
                  <a:pt x="341375" y="0"/>
                </a:lnTo>
                <a:lnTo>
                  <a:pt x="530351" y="188975"/>
                </a:lnTo>
                <a:lnTo>
                  <a:pt x="341375" y="377951"/>
                </a:lnTo>
                <a:lnTo>
                  <a:pt x="341375" y="283463"/>
                </a:lnTo>
                <a:lnTo>
                  <a:pt x="0" y="283463"/>
                </a:lnTo>
                <a:lnTo>
                  <a:pt x="0" y="9448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47615" y="2215895"/>
            <a:ext cx="259829" cy="3384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5047" y="2243327"/>
            <a:ext cx="152400" cy="3276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3511" y="2215895"/>
            <a:ext cx="259829" cy="3384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0944" y="2243327"/>
            <a:ext cx="152400" cy="3276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6319" y="2228088"/>
            <a:ext cx="3395472" cy="3203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8911" y="2197607"/>
            <a:ext cx="259829" cy="3384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96343" y="2225039"/>
            <a:ext cx="152400" cy="3276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0223" y="2182367"/>
            <a:ext cx="259829" cy="3384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77656" y="2209800"/>
            <a:ext cx="152400" cy="3276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192639" y="3136265"/>
            <a:ext cx="421640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Book Antiqua"/>
                <a:cs typeface="Book Antiqua"/>
              </a:rPr>
              <a:t>i</a:t>
            </a:r>
            <a:r>
              <a:rPr sz="1050" spc="-20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Book Antiqua"/>
                <a:cs typeface="Book Antiqua"/>
              </a:rPr>
              <a:t>-</a:t>
            </a:r>
            <a:r>
              <a:rPr sz="1050" spc="5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Book Antiqua"/>
                <a:cs typeface="Book Antiqua"/>
              </a:rPr>
              <a:t>∆</a:t>
            </a:r>
            <a:r>
              <a:rPr sz="1050" spc="-25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Microsoft YaHei UI"/>
                <a:cs typeface="Microsoft YaHei UI"/>
              </a:rPr>
              <a:t>帧</a:t>
            </a:r>
            <a:endParaRPr sz="1050">
              <a:latin typeface="Microsoft YaHei UI"/>
              <a:cs typeface="Microsoft YaHei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289285" y="5257672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Book Antiqua"/>
                <a:cs typeface="Book Antiqua"/>
              </a:rPr>
              <a:t>i</a:t>
            </a:r>
            <a:r>
              <a:rPr sz="1050" spc="-20" dirty="0">
                <a:latin typeface="Book Antiqua"/>
                <a:cs typeface="Book Antiqua"/>
              </a:rPr>
              <a:t> </a:t>
            </a:r>
            <a:r>
              <a:rPr sz="1050" spc="0" dirty="0">
                <a:latin typeface="Microsoft YaHei UI"/>
                <a:cs typeface="Microsoft YaHei UI"/>
              </a:rPr>
              <a:t>帧</a:t>
            </a:r>
            <a:endParaRPr sz="1050">
              <a:latin typeface="Microsoft YaHei UI"/>
              <a:cs typeface="Microsoft YaHei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87685" y="4186554"/>
            <a:ext cx="337820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latin typeface="Book Antiqua"/>
                <a:cs typeface="Book Antiqua"/>
              </a:rPr>
              <a:t>…….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63823" y="3447288"/>
            <a:ext cx="1392936" cy="795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42488" y="4520184"/>
            <a:ext cx="1414272" cy="8016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42488" y="2334767"/>
            <a:ext cx="1414272" cy="804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27007" y="3346703"/>
            <a:ext cx="3063240" cy="8595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17864" y="4392167"/>
            <a:ext cx="3081528" cy="8686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27007" y="2316479"/>
            <a:ext cx="3090672" cy="8686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50" dirty="0">
                <a:solidFill>
                  <a:srgbClr val="00AFEF"/>
                </a:solidFill>
                <a:latin typeface="Microsoft YaHei UI"/>
                <a:cs typeface="Microsoft YaHei UI"/>
              </a:rPr>
              <a:t>人工智能技术完</a:t>
            </a:r>
            <a:r>
              <a:rPr sz="4400" b="1" spc="-40" dirty="0">
                <a:solidFill>
                  <a:srgbClr val="00AFEF"/>
                </a:solidFill>
                <a:latin typeface="Microsoft YaHei UI"/>
                <a:cs typeface="Microsoft YaHei UI"/>
              </a:rPr>
              <a:t>成</a:t>
            </a:r>
            <a:r>
              <a:rPr sz="4400" b="1" spc="-35" dirty="0">
                <a:solidFill>
                  <a:srgbClr val="00AFEF"/>
                </a:solidFill>
                <a:latin typeface="Microsoft YaHei UI"/>
                <a:cs typeface="Microsoft YaHei UI"/>
              </a:rPr>
              <a:t>3D</a:t>
            </a:r>
            <a:r>
              <a:rPr sz="4400" b="1" spc="-45" dirty="0">
                <a:solidFill>
                  <a:srgbClr val="00AFEF"/>
                </a:solidFill>
                <a:latin typeface="Microsoft YaHei UI"/>
                <a:cs typeface="Microsoft YaHei UI"/>
              </a:rPr>
              <a:t>立体影像转换</a:t>
            </a:r>
            <a:endParaRPr sz="44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4384" y="475487"/>
            <a:ext cx="3343656" cy="250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475487"/>
            <a:ext cx="3343655" cy="250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0517" y="3233292"/>
            <a:ext cx="351917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400" b="1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D </a:t>
            </a:r>
            <a:r>
              <a:rPr sz="24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立体电视</a:t>
            </a:r>
            <a:r>
              <a:rPr sz="2400" b="1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+</a:t>
            </a:r>
            <a:r>
              <a:rPr sz="24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主被动眼镜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546" y="3297935"/>
            <a:ext cx="27686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Microsoft YaHei UI"/>
                <a:cs typeface="Microsoft YaHei UI"/>
              </a:rPr>
              <a:t>大屏幕立体激光投影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7871" y="475487"/>
            <a:ext cx="4623816" cy="2508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1965" y="3313810"/>
            <a:ext cx="2985135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V</a:t>
            </a:r>
            <a:r>
              <a:rPr sz="2400" b="1" spc="0" dirty="0">
                <a:solidFill>
                  <a:srgbClr val="FFFFFF"/>
                </a:solidFill>
                <a:latin typeface="Microsoft YaHei UI"/>
                <a:cs typeface="Microsoft YaHei UI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立体头戴式显示器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58783" y="4654296"/>
            <a:ext cx="2883407" cy="1615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86088" y="1380744"/>
            <a:ext cx="1155192" cy="771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6088" y="3593591"/>
            <a:ext cx="1328927" cy="1344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6303" y="4248911"/>
            <a:ext cx="4279392" cy="2020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255" y="4248911"/>
            <a:ext cx="3666744" cy="2103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21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246" y="5910681"/>
            <a:ext cx="9133205" cy="573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宋体"/>
                <a:cs typeface="宋体"/>
              </a:rPr>
              <a:t>支持百种以上视频格式输入，支持标清</a:t>
            </a:r>
            <a:r>
              <a:rPr sz="1800" spc="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720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1080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 </a:t>
            </a:r>
            <a:r>
              <a:rPr sz="1800" spc="-10" dirty="0">
                <a:solidFill>
                  <a:srgbClr val="FFFFFF"/>
                </a:solidFill>
                <a:latin typeface="宋体"/>
                <a:cs typeface="宋体"/>
              </a:rPr>
              <a:t>及以上的分辨率</a:t>
            </a:r>
            <a:endParaRPr sz="18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可输出为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CB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等码率视频，帧率可</a:t>
            </a:r>
            <a:r>
              <a:rPr sz="1800" spc="0" dirty="0">
                <a:solidFill>
                  <a:srgbClr val="FFFFFF"/>
                </a:solidFill>
                <a:latin typeface="宋体"/>
                <a:cs typeface="宋体"/>
              </a:rPr>
              <a:t>选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24f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25f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30f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50fp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60f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宋体"/>
                <a:cs typeface="宋体"/>
              </a:rPr>
              <a:t>、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591" y="4422647"/>
            <a:ext cx="4876800" cy="121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2103" y="865632"/>
            <a:ext cx="7437120" cy="538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669" rIns="0" bIns="0" rtlCol="0">
            <a:noAutofit/>
          </a:bodyPr>
          <a:lstStyle/>
          <a:p>
            <a:pPr marL="413384">
              <a:lnSpc>
                <a:spcPct val="100000"/>
              </a:lnSpc>
            </a:pPr>
            <a:r>
              <a:rPr sz="3200" b="1" spc="-40" dirty="0">
                <a:solidFill>
                  <a:srgbClr val="FFFFFF"/>
                </a:solidFill>
                <a:latin typeface="Microsoft YaHei UI"/>
                <a:cs typeface="Microsoft YaHei UI"/>
              </a:rPr>
              <a:t>典型场景带宽需求：</a:t>
            </a:r>
            <a:endParaRPr sz="3200">
              <a:latin typeface="Microsoft YaHei UI"/>
              <a:cs typeface="Microsoft YaHei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0" y="1648205"/>
            <a:ext cx="10285095" cy="1231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1080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p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2000" spc="-25" dirty="0">
                <a:solidFill>
                  <a:srgbClr val="FFFFFF"/>
                </a:solidFill>
                <a:latin typeface="Microsoft YaHei UI"/>
                <a:cs typeface="Microsoft YaHei UI"/>
              </a:rPr>
              <a:t>视频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：</a:t>
            </a:r>
            <a:r>
              <a:rPr sz="2000" spc="3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1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5</a:t>
            </a:r>
            <a:r>
              <a:rPr sz="2000" spc="1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Microsoft YaHei UI"/>
                <a:cs typeface="Microsoft YaHei UI"/>
              </a:rPr>
              <a:t>b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ps</a:t>
            </a:r>
            <a:endParaRPr sz="2000" dirty="0">
              <a:latin typeface="Microsoft YaHei UI"/>
              <a:cs typeface="Microsoft YaHei UI"/>
            </a:endParaRPr>
          </a:p>
          <a:p>
            <a:pPr>
              <a:lnSpc>
                <a:spcPts val="1200"/>
              </a:lnSpc>
              <a:spcBef>
                <a:spcPts val="2"/>
              </a:spcBef>
            </a:pPr>
            <a:endParaRPr sz="1200" dirty="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4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K</a:t>
            </a:r>
            <a:r>
              <a:rPr sz="2000" spc="1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视频：</a:t>
            </a:r>
            <a:r>
              <a:rPr sz="2000" spc="3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0 Mbps</a:t>
            </a:r>
            <a:endParaRPr sz="2000" dirty="0">
              <a:latin typeface="Microsoft YaHei UI"/>
              <a:cs typeface="Microsoft YaHei UI"/>
            </a:endParaRPr>
          </a:p>
          <a:p>
            <a:pPr>
              <a:lnSpc>
                <a:spcPts val="1200"/>
              </a:lnSpc>
              <a:spcBef>
                <a:spcPts val="1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每个用户播放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000" spc="-25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视频时，带宽需</a:t>
            </a:r>
            <a:r>
              <a:rPr sz="2000" spc="0" dirty="0">
                <a:solidFill>
                  <a:srgbClr val="FFFFFF"/>
                </a:solidFill>
                <a:latin typeface="Microsoft YaHei UI"/>
                <a:cs typeface="Microsoft YaHei UI"/>
              </a:rPr>
              <a:t>求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范围</a:t>
            </a:r>
            <a:r>
              <a:rPr sz="2000" spc="0" dirty="0">
                <a:solidFill>
                  <a:srgbClr val="FFFFFF"/>
                </a:solidFill>
                <a:latin typeface="Microsoft YaHei UI"/>
                <a:cs typeface="Microsoft YaHei UI"/>
              </a:rPr>
              <a:t>约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为</a:t>
            </a:r>
            <a:r>
              <a:rPr sz="2000" spc="11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15-3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0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Mbp</a:t>
            </a:r>
            <a:r>
              <a:rPr sz="2000" spc="-25" dirty="0">
                <a:solidFill>
                  <a:srgbClr val="FFFFFF"/>
                </a:solidFill>
                <a:latin typeface="Microsoft YaHei UI"/>
                <a:cs typeface="Microsoft YaHei UI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，具体取决于分辨率和编</a:t>
            </a:r>
            <a:r>
              <a:rPr sz="2000" spc="0" dirty="0">
                <a:solidFill>
                  <a:srgbClr val="FFFFFF"/>
                </a:solidFill>
                <a:latin typeface="Microsoft YaHei UI"/>
                <a:cs typeface="Microsoft YaHei UI"/>
              </a:rPr>
              <a:t>码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效率。</a:t>
            </a:r>
            <a:endParaRPr sz="2000" dirty="0">
              <a:latin typeface="Microsoft YaHei UI"/>
              <a:cs typeface="Microsoft YaHei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" y="4862067"/>
            <a:ext cx="4711700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1080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p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000" spc="-35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视频：</a:t>
            </a:r>
            <a:r>
              <a:rPr sz="2000" spc="2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YaHei UI"/>
                <a:cs typeface="Microsoft YaHei UI"/>
              </a:rPr>
              <a:t>每小时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约</a:t>
            </a:r>
            <a:r>
              <a:rPr sz="2000" spc="3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6</a:t>
            </a:r>
            <a:r>
              <a:rPr sz="20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.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5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-7</a:t>
            </a:r>
            <a:r>
              <a:rPr sz="2000" spc="1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B。</a:t>
            </a:r>
            <a:endParaRPr sz="2000" dirty="0">
              <a:latin typeface="Microsoft YaHei UI"/>
              <a:cs typeface="Microsoft YaHei UI"/>
            </a:endParaRPr>
          </a:p>
          <a:p>
            <a:pPr>
              <a:lnSpc>
                <a:spcPts val="1200"/>
              </a:lnSpc>
              <a:spcBef>
                <a:spcPts val="2"/>
              </a:spcBef>
            </a:pPr>
            <a:endParaRPr sz="1200" dirty="0"/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4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K</a:t>
            </a:r>
            <a:r>
              <a:rPr sz="2000" spc="1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3</a:t>
            </a:r>
            <a:r>
              <a:rPr sz="2000" spc="-30" dirty="0">
                <a:solidFill>
                  <a:srgbClr val="FFFFFF"/>
                </a:solidFill>
                <a:latin typeface="Microsoft YaHei UI"/>
                <a:cs typeface="Microsoft YaHei UI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视频：</a:t>
            </a:r>
            <a:r>
              <a:rPr sz="2000" spc="3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每小时约</a:t>
            </a:r>
            <a:r>
              <a:rPr sz="2000" spc="1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13-1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4</a:t>
            </a:r>
            <a:r>
              <a:rPr sz="2000" spc="1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B</a:t>
            </a:r>
            <a:r>
              <a:rPr sz="20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。</a:t>
            </a:r>
            <a:endParaRPr sz="2000" dirty="0">
              <a:latin typeface="Microsoft YaHei UI"/>
              <a:cs typeface="Microsoft YaHei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641" y="4012310"/>
            <a:ext cx="3676650" cy="499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35" dirty="0">
                <a:solidFill>
                  <a:srgbClr val="FFFFFF"/>
                </a:solidFill>
                <a:latin typeface="Microsoft YaHei UI"/>
                <a:cs typeface="Microsoft YaHei UI"/>
              </a:rPr>
              <a:t>典型场景存储需求：</a:t>
            </a:r>
            <a:endParaRPr sz="3200" dirty="0">
              <a:latin typeface="Microsoft YaHei UI"/>
              <a:cs typeface="Microsoft YaHei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6136" y="612648"/>
            <a:ext cx="11119104" cy="2740152"/>
          </a:xfrm>
          <a:custGeom>
            <a:avLst/>
            <a:gdLst/>
            <a:ahLst/>
            <a:cxnLst/>
            <a:rect l="l" t="t" r="r" b="b"/>
            <a:pathLst>
              <a:path w="11119104" h="2740152">
                <a:moveTo>
                  <a:pt x="0" y="456691"/>
                </a:moveTo>
                <a:lnTo>
                  <a:pt x="5977" y="382614"/>
                </a:lnTo>
                <a:lnTo>
                  <a:pt x="23282" y="312342"/>
                </a:lnTo>
                <a:lnTo>
                  <a:pt x="50975" y="246816"/>
                </a:lnTo>
                <a:lnTo>
                  <a:pt x="88116" y="186976"/>
                </a:lnTo>
                <a:lnTo>
                  <a:pt x="133764" y="133762"/>
                </a:lnTo>
                <a:lnTo>
                  <a:pt x="186979" y="88115"/>
                </a:lnTo>
                <a:lnTo>
                  <a:pt x="246820" y="50975"/>
                </a:lnTo>
                <a:lnTo>
                  <a:pt x="312349" y="23282"/>
                </a:lnTo>
                <a:lnTo>
                  <a:pt x="382623" y="5977"/>
                </a:lnTo>
                <a:lnTo>
                  <a:pt x="456704" y="0"/>
                </a:lnTo>
                <a:lnTo>
                  <a:pt x="10662412" y="0"/>
                </a:lnTo>
                <a:lnTo>
                  <a:pt x="10736489" y="5977"/>
                </a:lnTo>
                <a:lnTo>
                  <a:pt x="10806761" y="23282"/>
                </a:lnTo>
                <a:lnTo>
                  <a:pt x="10872287" y="50975"/>
                </a:lnTo>
                <a:lnTo>
                  <a:pt x="10932127" y="88115"/>
                </a:lnTo>
                <a:lnTo>
                  <a:pt x="10985341" y="133762"/>
                </a:lnTo>
                <a:lnTo>
                  <a:pt x="11030988" y="186976"/>
                </a:lnTo>
                <a:lnTo>
                  <a:pt x="11068128" y="246816"/>
                </a:lnTo>
                <a:lnTo>
                  <a:pt x="11095821" y="312342"/>
                </a:lnTo>
                <a:lnTo>
                  <a:pt x="11113126" y="382614"/>
                </a:lnTo>
                <a:lnTo>
                  <a:pt x="11119104" y="456691"/>
                </a:lnTo>
                <a:lnTo>
                  <a:pt x="11119104" y="2283460"/>
                </a:lnTo>
                <a:lnTo>
                  <a:pt x="11113126" y="2357537"/>
                </a:lnTo>
                <a:lnTo>
                  <a:pt x="11095821" y="2427809"/>
                </a:lnTo>
                <a:lnTo>
                  <a:pt x="11068128" y="2493335"/>
                </a:lnTo>
                <a:lnTo>
                  <a:pt x="11030988" y="2553175"/>
                </a:lnTo>
                <a:lnTo>
                  <a:pt x="10985341" y="2606389"/>
                </a:lnTo>
                <a:lnTo>
                  <a:pt x="10932127" y="2652036"/>
                </a:lnTo>
                <a:lnTo>
                  <a:pt x="10872287" y="2689176"/>
                </a:lnTo>
                <a:lnTo>
                  <a:pt x="10806761" y="2716869"/>
                </a:lnTo>
                <a:lnTo>
                  <a:pt x="10736489" y="2734174"/>
                </a:lnTo>
                <a:lnTo>
                  <a:pt x="10662412" y="2740152"/>
                </a:lnTo>
                <a:lnTo>
                  <a:pt x="456704" y="2740152"/>
                </a:lnTo>
                <a:lnTo>
                  <a:pt x="382623" y="2734174"/>
                </a:lnTo>
                <a:lnTo>
                  <a:pt x="312349" y="2716869"/>
                </a:lnTo>
                <a:lnTo>
                  <a:pt x="246820" y="2689176"/>
                </a:lnTo>
                <a:lnTo>
                  <a:pt x="186979" y="2652036"/>
                </a:lnTo>
                <a:lnTo>
                  <a:pt x="133764" y="2606389"/>
                </a:lnTo>
                <a:lnTo>
                  <a:pt x="88116" y="2553175"/>
                </a:lnTo>
                <a:lnTo>
                  <a:pt x="50975" y="2493335"/>
                </a:lnTo>
                <a:lnTo>
                  <a:pt x="23282" y="2427809"/>
                </a:lnTo>
                <a:lnTo>
                  <a:pt x="5977" y="2357537"/>
                </a:lnTo>
                <a:lnTo>
                  <a:pt x="0" y="2283460"/>
                </a:lnTo>
                <a:lnTo>
                  <a:pt x="0" y="4566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136" y="3517391"/>
            <a:ext cx="11119104" cy="2740152"/>
          </a:xfrm>
          <a:custGeom>
            <a:avLst/>
            <a:gdLst/>
            <a:ahLst/>
            <a:cxnLst/>
            <a:rect l="l" t="t" r="r" b="b"/>
            <a:pathLst>
              <a:path w="11119104" h="2740152">
                <a:moveTo>
                  <a:pt x="0" y="456692"/>
                </a:moveTo>
                <a:lnTo>
                  <a:pt x="5977" y="382614"/>
                </a:lnTo>
                <a:lnTo>
                  <a:pt x="23282" y="312342"/>
                </a:lnTo>
                <a:lnTo>
                  <a:pt x="50975" y="246816"/>
                </a:lnTo>
                <a:lnTo>
                  <a:pt x="88116" y="186976"/>
                </a:lnTo>
                <a:lnTo>
                  <a:pt x="133764" y="133762"/>
                </a:lnTo>
                <a:lnTo>
                  <a:pt x="186979" y="88115"/>
                </a:lnTo>
                <a:lnTo>
                  <a:pt x="246820" y="50975"/>
                </a:lnTo>
                <a:lnTo>
                  <a:pt x="312349" y="23282"/>
                </a:lnTo>
                <a:lnTo>
                  <a:pt x="382623" y="5977"/>
                </a:lnTo>
                <a:lnTo>
                  <a:pt x="456704" y="0"/>
                </a:lnTo>
                <a:lnTo>
                  <a:pt x="10662412" y="0"/>
                </a:lnTo>
                <a:lnTo>
                  <a:pt x="10736489" y="5977"/>
                </a:lnTo>
                <a:lnTo>
                  <a:pt x="10806761" y="23282"/>
                </a:lnTo>
                <a:lnTo>
                  <a:pt x="10872287" y="50975"/>
                </a:lnTo>
                <a:lnTo>
                  <a:pt x="10932127" y="88115"/>
                </a:lnTo>
                <a:lnTo>
                  <a:pt x="10985341" y="133762"/>
                </a:lnTo>
                <a:lnTo>
                  <a:pt x="11030988" y="186976"/>
                </a:lnTo>
                <a:lnTo>
                  <a:pt x="11068128" y="246816"/>
                </a:lnTo>
                <a:lnTo>
                  <a:pt x="11095821" y="312342"/>
                </a:lnTo>
                <a:lnTo>
                  <a:pt x="11113126" y="382614"/>
                </a:lnTo>
                <a:lnTo>
                  <a:pt x="11119104" y="456692"/>
                </a:lnTo>
                <a:lnTo>
                  <a:pt x="11119104" y="2283447"/>
                </a:lnTo>
                <a:lnTo>
                  <a:pt x="11113126" y="2357528"/>
                </a:lnTo>
                <a:lnTo>
                  <a:pt x="11095821" y="2427802"/>
                </a:lnTo>
                <a:lnTo>
                  <a:pt x="11068128" y="2493331"/>
                </a:lnTo>
                <a:lnTo>
                  <a:pt x="11030988" y="2553172"/>
                </a:lnTo>
                <a:lnTo>
                  <a:pt x="10985341" y="2606387"/>
                </a:lnTo>
                <a:lnTo>
                  <a:pt x="10932127" y="2652035"/>
                </a:lnTo>
                <a:lnTo>
                  <a:pt x="10872287" y="2689176"/>
                </a:lnTo>
                <a:lnTo>
                  <a:pt x="10806761" y="2716869"/>
                </a:lnTo>
                <a:lnTo>
                  <a:pt x="10736489" y="2734174"/>
                </a:lnTo>
                <a:lnTo>
                  <a:pt x="10662412" y="2740152"/>
                </a:lnTo>
                <a:lnTo>
                  <a:pt x="456704" y="2740152"/>
                </a:lnTo>
                <a:lnTo>
                  <a:pt x="382623" y="2734174"/>
                </a:lnTo>
                <a:lnTo>
                  <a:pt x="312349" y="2716869"/>
                </a:lnTo>
                <a:lnTo>
                  <a:pt x="246820" y="2689176"/>
                </a:lnTo>
                <a:lnTo>
                  <a:pt x="186979" y="2652035"/>
                </a:lnTo>
                <a:lnTo>
                  <a:pt x="133764" y="2606387"/>
                </a:lnTo>
                <a:lnTo>
                  <a:pt x="88116" y="2553172"/>
                </a:lnTo>
                <a:lnTo>
                  <a:pt x="50975" y="2493331"/>
                </a:lnTo>
                <a:lnTo>
                  <a:pt x="23282" y="2427802"/>
                </a:lnTo>
                <a:lnTo>
                  <a:pt x="5977" y="2357528"/>
                </a:lnTo>
                <a:lnTo>
                  <a:pt x="0" y="2283447"/>
                </a:lnTo>
                <a:lnTo>
                  <a:pt x="0" y="4566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169</Words>
  <Application>Microsoft Office PowerPoint</Application>
  <PresentationFormat>宽屏</PresentationFormat>
  <Paragraphs>43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Microsoft YaHei UI</vt:lpstr>
      <vt:lpstr>等线</vt:lpstr>
      <vt:lpstr>宋体</vt:lpstr>
      <vt:lpstr>微软雅黑</vt:lpstr>
      <vt:lpstr>Arial</vt:lpstr>
      <vt:lpstr>Book Antiqua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人工智能技术完成3D立体影像转换</vt:lpstr>
      <vt:lpstr>PowerPoint 演示文稿</vt:lpstr>
      <vt:lpstr>PowerPoint 演示文稿</vt:lpstr>
      <vt:lpstr>典型场景带宽需求：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alpha</dc:creator>
  <cp:lastModifiedBy>YSG</cp:lastModifiedBy>
  <cp:revision>6</cp:revision>
  <dcterms:created xsi:type="dcterms:W3CDTF">2025-03-24T10:06:19Z</dcterms:created>
  <dcterms:modified xsi:type="dcterms:W3CDTF">2025-03-24T02:35:35Z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2024-12-30T00:00:00Z</vt:filetime>
  </property>
  <property fmtid="{D5CDD505-2E9C-101B-9397-08002B2CF9AE}" pid="3" name="LastSaved">
    <vt:filetime>2025-03-24T00:00:00Z</vt:filetime>
  </property>
</Properties>
</file>